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90" r:id="rId9"/>
    <p:sldId id="269" r:id="rId10"/>
    <p:sldId id="288" r:id="rId11"/>
    <p:sldId id="289" r:id="rId12"/>
    <p:sldId id="272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2441A-80C3-4672-A938-01D786806D99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8E2C-A586-47F1-97C8-19352B42A4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86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BDDDB-4D2F-453F-A564-13DF9E5EE6B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386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BDDDB-4D2F-453F-A564-13DF9E5EE6B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941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BDDDB-4D2F-453F-A564-13DF9E5EE6B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497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8CA0A4-0C38-41DB-AB34-3E3B3A40D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FC1004A-6A34-44EB-A95B-8A78C84A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CF4765-9EEB-443F-8286-30B82032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ACA0DD-2465-420F-8D56-26837006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CBF141C-141B-4205-AA5E-04BFADCAA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08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F722EB-C479-4297-B45B-B616FD928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105974-6FC3-4806-A526-1D1410AE2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75FAF5-7EA6-4AC7-83E5-6C65DE9F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86189C-7423-4933-BC84-6DB57828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CC4733-7CCF-4AE2-9A36-031ACBA5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130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EA3E25-A9C0-4F4A-88FB-6A7984D9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010C1C-B2F2-4BC8-B536-6D72C358F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A1605A-95F7-446A-B834-6F3C721A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382773-5D62-4412-A20C-B1B3D2DEA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8CC0E0-DBEC-4FA2-8E35-9612B868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98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4640DB-F70F-4847-98DF-1CA0E7EF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0AAA86-D190-4054-98E5-6C5F6172A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DF3B4F-6C0D-4B93-960B-072BD85D2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F2184A-0C68-46E3-9AD5-E39E90B5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FA0DBE3-CD5B-4557-B80A-0C9C35A02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5D5971-B029-4796-8A48-A753B255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9467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A5EBB-7AD5-4E45-B4E1-D686EE6DC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70A0DD1-DCE9-4365-A80D-D31051E10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07F0B57-826D-4F15-9B4A-0582C0168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7FB6AE8-E701-44B4-A2CA-6F72F687C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4EF7EF2-8753-4D43-863C-0ADD1526B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5071BBA-D5A5-4A86-9FE6-936C1BC4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86BC630-E654-4379-833C-AF623145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39A0B21-3331-4983-9DCB-14869A2C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7804C0-42C9-4EE3-9179-AB8FD7DB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F860BAD-B6F0-4747-B770-B4B12B95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B9962B1-4017-4DDB-9FAD-DC16AC3C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2E4F5A2-A2E2-48A6-B9F2-E9426258D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526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5A17B05-E2E7-43D7-B396-8C02518C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DB2B055-BC34-4AE4-87BD-6FCE4A4F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2F1BEA6-B0B1-4ADA-A0CE-59CE7CE16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805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D88EAE-5CF4-4985-A7AB-45567BEC0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CAA226-0747-4850-9F90-CA06D1A84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8015E61-9BBB-455A-805A-1A8A6FD37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AF9C732-7ACA-458A-8FE3-A289028A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E58167-72F2-40C2-9E9A-1EAC57A3F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BBCA091-F9CF-49F0-8436-7E83EAA9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652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228270-9685-4E10-8961-E55EB2D4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E573D56-DED5-4251-8007-2805D995F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59CE98D-05B8-44B9-A20C-0EF32E047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D71A1A-7BEC-4F18-B300-1288AA26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712043-341C-48C3-8270-CC7B40EB2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D748C07-63BC-4763-86DF-7BCEBDE9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1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B21A3C-C352-4404-A6BC-F5A767AA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5B9C227-F92B-48CD-BD03-33A51178C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F6C526-CA2A-4060-90B4-29BEEDB1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635A04-1C30-4194-AEA5-5C2F2DFF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1DCBCC-5FA9-4B64-B88A-A5CA9DA2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675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A48251D-6E15-4598-9F85-A17883F34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03CDA2E-AC25-4B8B-BB9E-2EB8A209C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BD57E6-456C-4A7F-8354-E8F65EC1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12F216-C9FE-4869-9248-168CF92D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1B1B9E-D5FF-4A93-8197-B6F6CEFA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3045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å höger u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191F9149-71FE-4B87-A2F4-421858F76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79D1B1-F173-45BA-B73A-C2CDA525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2D70-7ABA-4214-9EFD-D38C097B949C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A0CC71-3AD7-4588-BBA1-205BDF2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C3373A-9AB9-41E8-8CA4-AD053BDC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9AE83-214C-489A-BB49-74C2B1D4346C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A38D3904-D132-430F-8B04-01A3D5E043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7" y="365125"/>
            <a:ext cx="2271339" cy="670045"/>
          </a:xfrm>
          <a:prstGeom prst="rect">
            <a:avLst/>
          </a:prstGeom>
        </p:spPr>
      </p:pic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id="{D21A1643-1659-4699-A67F-DD13104CBA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61512"/>
            <a:ext cx="10515600" cy="3692269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2400" kern="0" cap="none" spc="0" normalizeH="0" baseline="0">
                <a:solidFill>
                  <a:schemeClr val="tx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skriva in din brödtext</a:t>
            </a:r>
          </a:p>
        </p:txBody>
      </p:sp>
      <p:sp>
        <p:nvSpPr>
          <p:cNvPr id="23" name="Platshållare för text 20">
            <a:extLst>
              <a:ext uri="{FF2B5EF4-FFF2-40B4-BE49-F238E27FC236}">
                <a16:creationId xmlns:a16="http://schemas.microsoft.com/office/drawing/2014/main" id="{5A4D4423-E135-4F01-94E1-DFA6159A52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670112"/>
            <a:ext cx="10515600" cy="709061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4400" b="1" kern="0" cap="none" spc="0" normalizeH="0" baseline="0">
                <a:solidFill>
                  <a:schemeClr val="accent1"/>
                </a:solidFill>
                <a:latin typeface="Archivo" pitchFamily="2" charset="0"/>
                <a:cs typeface="Archivo" pitchFamily="2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Rubrik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2500829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å höger upp - Blå si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01972DDE-0785-4867-9E5C-B1229A505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3700"/>
            <a:ext cx="12192000" cy="3924300"/>
          </a:xfrm>
          <a:prstGeom prst="rect">
            <a:avLst/>
          </a:prstGeom>
        </p:spPr>
      </p:pic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191F9149-71FE-4B87-A2F4-421858F76E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79D1B1-F173-45BA-B73A-C2CDA525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2D70-7ABA-4214-9EFD-D38C097B949C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A0CC71-3AD7-4588-BBA1-205BDF2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C3373A-9AB9-41E8-8CA4-AD053BDC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9AE83-214C-489A-BB49-74C2B1D4346C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A38D3904-D132-430F-8B04-01A3D5E043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7" y="365125"/>
            <a:ext cx="2271339" cy="670045"/>
          </a:xfrm>
          <a:prstGeom prst="rect">
            <a:avLst/>
          </a:prstGeom>
        </p:spPr>
      </p:pic>
      <p:sp>
        <p:nvSpPr>
          <p:cNvPr id="16" name="Platshållare för text 20">
            <a:extLst>
              <a:ext uri="{FF2B5EF4-FFF2-40B4-BE49-F238E27FC236}">
                <a16:creationId xmlns:a16="http://schemas.microsoft.com/office/drawing/2014/main" id="{B0C7944B-21CF-4D8C-B03D-463D462B2F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670112"/>
            <a:ext cx="10515600" cy="709061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4400" b="1" kern="0" cap="none" spc="0" normalizeH="0" baseline="0">
                <a:solidFill>
                  <a:schemeClr val="accent1"/>
                </a:solidFill>
                <a:latin typeface="Archivo" pitchFamily="2" charset="0"/>
                <a:cs typeface="Archivo" pitchFamily="2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Rubrik för presentationen</a:t>
            </a:r>
          </a:p>
        </p:txBody>
      </p:sp>
      <p:sp>
        <p:nvSpPr>
          <p:cNvPr id="17" name="Platshållare för text 20">
            <a:extLst>
              <a:ext uri="{FF2B5EF4-FFF2-40B4-BE49-F238E27FC236}">
                <a16:creationId xmlns:a16="http://schemas.microsoft.com/office/drawing/2014/main" id="{F0017CF7-892B-40CB-A087-80826714F7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61512"/>
            <a:ext cx="10515600" cy="3692269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2400" kern="0" cap="none" spc="0" normalizeH="0" baseline="0">
                <a:solidFill>
                  <a:schemeClr val="tx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skriva in din brödtext</a:t>
            </a:r>
          </a:p>
        </p:txBody>
      </p:sp>
    </p:spTree>
    <p:extLst>
      <p:ext uri="{BB962C8B-B14F-4D97-AF65-F5344CB8AC3E}">
        <p14:creationId xmlns:p14="http://schemas.microsoft.com/office/powerpoint/2010/main" val="442527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ul höger upp - Blå">
    <p:bg>
      <p:bgPr>
        <a:gradFill rotWithShape="1">
          <a:gsLst>
            <a:gs pos="0">
              <a:srgbClr val="00549F">
                <a:alpha val="69804"/>
              </a:srgbClr>
            </a:gs>
            <a:gs pos="50000">
              <a:srgbClr val="00549F">
                <a:alpha val="85000"/>
              </a:srgbClr>
            </a:gs>
            <a:gs pos="100000">
              <a:srgbClr val="0054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 descr="En bild som visar text&#10;&#10;Automatiskt genererad beskrivning">
            <a:extLst>
              <a:ext uri="{FF2B5EF4-FFF2-40B4-BE49-F238E27FC236}">
                <a16:creationId xmlns:a16="http://schemas.microsoft.com/office/drawing/2014/main" id="{1382C6AB-A24D-48B2-9B8D-183422DF8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79D1B1-F173-45BA-B73A-C2CDA525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2D70-7ABA-4214-9EFD-D38C097B949C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A0CC71-3AD7-4588-BBA1-205BDF2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C3373A-9AB9-41E8-8CA4-AD053BDC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9AE83-214C-489A-BB49-74C2B1D4346C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0920BD31-1A6C-4646-8ED8-D3F254C656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6" y="365125"/>
            <a:ext cx="2271339" cy="670045"/>
          </a:xfrm>
          <a:prstGeom prst="rect">
            <a:avLst/>
          </a:prstGeom>
        </p:spPr>
      </p:pic>
      <p:sp>
        <p:nvSpPr>
          <p:cNvPr id="16" name="Platshållare för text 20">
            <a:extLst>
              <a:ext uri="{FF2B5EF4-FFF2-40B4-BE49-F238E27FC236}">
                <a16:creationId xmlns:a16="http://schemas.microsoft.com/office/drawing/2014/main" id="{1A6C487D-9464-450B-991F-E15AE45C0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670112"/>
            <a:ext cx="10515600" cy="709061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4400" b="1" kern="0" cap="none" spc="0" normalizeH="0" baseline="0">
                <a:solidFill>
                  <a:schemeClr val="accent3"/>
                </a:solidFill>
                <a:latin typeface="Archivo" pitchFamily="2" charset="0"/>
                <a:cs typeface="Archivo" pitchFamily="2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Rubrik för presentationen</a:t>
            </a:r>
          </a:p>
        </p:txBody>
      </p:sp>
      <p:sp>
        <p:nvSpPr>
          <p:cNvPr id="17" name="Platshållare för text 20">
            <a:extLst>
              <a:ext uri="{FF2B5EF4-FFF2-40B4-BE49-F238E27FC236}">
                <a16:creationId xmlns:a16="http://schemas.microsoft.com/office/drawing/2014/main" id="{B56672E4-4993-4E72-B34D-A2A99036F0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61512"/>
            <a:ext cx="10515600" cy="3692269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2400" kern="0" cap="none" spc="0" normalizeH="0" baseline="0">
                <a:solidFill>
                  <a:schemeClr val="tx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skriva in din brödtext</a:t>
            </a:r>
          </a:p>
        </p:txBody>
      </p:sp>
    </p:spTree>
    <p:extLst>
      <p:ext uri="{BB962C8B-B14F-4D97-AF65-F5344CB8AC3E}">
        <p14:creationId xmlns:p14="http://schemas.microsoft.com/office/powerpoint/2010/main" val="3995890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öd höger u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C34574D0-AA45-4F27-8B33-F96B0666F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79D1B1-F173-45BA-B73A-C2CDA525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2D70-7ABA-4214-9EFD-D38C097B949C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A0CC71-3AD7-4588-BBA1-205BDF2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C3373A-9AB9-41E8-8CA4-AD053BDC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9AE83-214C-489A-BB49-74C2B1D4346C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1D11DE3B-B772-45A2-8624-1C5DB621B2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7" y="365125"/>
            <a:ext cx="2271339" cy="670045"/>
          </a:xfrm>
          <a:prstGeom prst="rect">
            <a:avLst/>
          </a:prstGeom>
        </p:spPr>
      </p:pic>
      <p:sp>
        <p:nvSpPr>
          <p:cNvPr id="15" name="Platshållare för text 20">
            <a:extLst>
              <a:ext uri="{FF2B5EF4-FFF2-40B4-BE49-F238E27FC236}">
                <a16:creationId xmlns:a16="http://schemas.microsoft.com/office/drawing/2014/main" id="{CE4D76E8-DD3C-48BB-976B-AE50AD55D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670112"/>
            <a:ext cx="10515600" cy="709061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4400" b="1" kern="0" cap="none" spc="0" normalizeH="0" baseline="0">
                <a:solidFill>
                  <a:schemeClr val="accent1"/>
                </a:solidFill>
                <a:latin typeface="Archivo" pitchFamily="2" charset="0"/>
                <a:cs typeface="Archivo" pitchFamily="2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Rubrik för presentationen</a:t>
            </a:r>
          </a:p>
        </p:txBody>
      </p:sp>
      <p:sp>
        <p:nvSpPr>
          <p:cNvPr id="16" name="Platshållare för text 20">
            <a:extLst>
              <a:ext uri="{FF2B5EF4-FFF2-40B4-BE49-F238E27FC236}">
                <a16:creationId xmlns:a16="http://schemas.microsoft.com/office/drawing/2014/main" id="{6C1F9982-937D-4D0F-97AC-8D33F7BB86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61512"/>
            <a:ext cx="10515600" cy="3692269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2400" kern="0" cap="none" spc="0" normalizeH="0" baseline="0">
                <a:solidFill>
                  <a:schemeClr val="tx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  <a:lvl2pPr marL="4572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kern="0" cap="none" spc="0" normalizeH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skriva in din brödtext</a:t>
            </a:r>
          </a:p>
        </p:txBody>
      </p:sp>
    </p:spTree>
    <p:extLst>
      <p:ext uri="{BB962C8B-B14F-4D97-AF65-F5344CB8AC3E}">
        <p14:creationId xmlns:p14="http://schemas.microsoft.com/office/powerpoint/2010/main" val="244031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E009544-1341-45A8-9A04-DF783A66E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DACC46-B3B1-4788-8403-95988A408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DC2237-312C-4F5D-8AC5-1C6DF0BBC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9939A-A068-418A-BBE0-2C970530FC17}" type="datetimeFigureOut">
              <a:rPr lang="sv-SE" smtClean="0"/>
              <a:t>2022-08-26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8E777E-2319-48CB-991D-FF843FE8A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357CA3-31EC-4176-9FA0-2ED24E6B1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EE9A-091B-443F-BA15-191B7F8359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858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helena.qvist@vanersborg.se" TargetMode="External"/><Relationship Id="rId2" Type="http://schemas.openxmlformats.org/officeDocument/2006/relationships/hyperlink" Target="mailto:anders.olsson@vanersborg.se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9E7F9B-B4C6-4CB1-9826-356DD6194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587656"/>
            <a:ext cx="10515600" cy="1682688"/>
          </a:xfrm>
        </p:spPr>
        <p:txBody>
          <a:bodyPr>
            <a:normAutofit fontScale="92500" lnSpcReduction="10000"/>
          </a:bodyPr>
          <a:lstStyle/>
          <a:p>
            <a:r>
              <a:rPr lang="sv-SE" dirty="0">
                <a:solidFill>
                  <a:schemeClr val="tx1"/>
                </a:solidFill>
              </a:rPr>
              <a:t>Swedish </a:t>
            </a:r>
            <a:r>
              <a:rPr lang="sv-SE" dirty="0" err="1">
                <a:solidFill>
                  <a:schemeClr val="tx1"/>
                </a:solidFill>
              </a:rPr>
              <a:t>libraries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respond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to </a:t>
            </a:r>
            <a:r>
              <a:rPr lang="sv-SE" dirty="0" err="1">
                <a:solidFill>
                  <a:schemeClr val="tx1"/>
                </a:solidFill>
              </a:rPr>
              <a:t>Ukranian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refugees</a:t>
            </a:r>
            <a:r>
              <a:rPr lang="sv-SE" dirty="0">
                <a:solidFill>
                  <a:schemeClr val="tx1"/>
                </a:solidFill>
              </a:rPr>
              <a:t>’ </a:t>
            </a:r>
            <a:r>
              <a:rPr lang="sv-SE" dirty="0" err="1">
                <a:solidFill>
                  <a:schemeClr val="tx1"/>
                </a:solidFill>
              </a:rPr>
              <a:t>crisis</a:t>
            </a:r>
            <a:r>
              <a:rPr lang="sv-SE" dirty="0">
                <a:solidFill>
                  <a:schemeClr val="tx1"/>
                </a:solidFill>
              </a:rPr>
              <a:t>, and the </a:t>
            </a:r>
            <a:r>
              <a:rPr lang="sv-SE" dirty="0" err="1">
                <a:solidFill>
                  <a:schemeClr val="tx1"/>
                </a:solidFill>
              </a:rPr>
              <a:t>refugee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crisis</a:t>
            </a:r>
            <a:r>
              <a:rPr lang="sv-SE" dirty="0">
                <a:solidFill>
                  <a:schemeClr val="tx1"/>
                </a:solidFill>
              </a:rPr>
              <a:t> in 2015.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C4725921-ADAA-4BB3-BB53-5126CCE701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5364480"/>
            <a:ext cx="10515600" cy="816185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Vänersborg</a:t>
            </a:r>
          </a:p>
          <a:p>
            <a:r>
              <a:rPr lang="sv-SE" dirty="0"/>
              <a:t>August 25-26, 2022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F92A3BA2-325C-49F0-88C0-B4FB1F91D530}"/>
              </a:ext>
            </a:extLst>
          </p:cNvPr>
          <p:cNvSpPr txBox="1">
            <a:spLocks/>
          </p:cNvSpPr>
          <p:nvPr/>
        </p:nvSpPr>
        <p:spPr>
          <a:xfrm>
            <a:off x="838200" y="2448511"/>
            <a:ext cx="10515600" cy="53303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3200" dirty="0">
              <a:latin typeface="Archivo Medium" pitchFamily="2" charset="0"/>
              <a:cs typeface="Archivo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44A374-7097-4B97-9AA9-8C8CBE8BA6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/>
              <a:t>2015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ED02968-C971-40D3-BF96-E51E5D84695D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2715512"/>
            <a:ext cx="10515600" cy="36922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162 877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asylum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seekers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in Sweden</a:t>
            </a:r>
          </a:p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19 373 to the region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of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Västra Götaland (2/3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were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men)</a:t>
            </a:r>
          </a:p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6 232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came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to Gothenburg (population: 700 000)</a:t>
            </a:r>
          </a:p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645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came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to Vänersborg (population: 39 000)</a:t>
            </a:r>
          </a:p>
          <a:p>
            <a:pPr>
              <a:lnSpc>
                <a:spcPct val="100000"/>
              </a:lnSpc>
            </a:pP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Mostly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from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Syria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and Afghanistan</a:t>
            </a:r>
          </a:p>
          <a:p>
            <a:pPr>
              <a:lnSpc>
                <a:spcPct val="100000"/>
              </a:lnSpc>
            </a:pP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>
              <a:lnSpc>
                <a:spcPct val="100000"/>
              </a:lnSpc>
            </a:pP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09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44A374-7097-4B97-9AA9-8C8CBE8BA6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273872"/>
            <a:ext cx="10515600" cy="709061"/>
          </a:xfrm>
        </p:spPr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needs</a:t>
            </a:r>
            <a:r>
              <a:rPr lang="sv-SE" dirty="0"/>
              <a:t> </a:t>
            </a:r>
            <a:r>
              <a:rPr lang="sv-SE" dirty="0" err="1"/>
              <a:t>did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see</a:t>
            </a:r>
            <a:r>
              <a:rPr lang="sv-SE" dirty="0"/>
              <a:t>?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ED02968-C971-40D3-BF96-E51E5D84695D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2298952"/>
            <a:ext cx="10515600" cy="36922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sv-SE" sz="2400" u="sng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Practical: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Prints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/scanning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(passports,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application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documents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,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account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statements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etc.)</a:t>
            </a:r>
          </a:p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Computer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skills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(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varying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!)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Education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(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language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,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work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,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knowledge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of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the Swedish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society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Living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accomodation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(problems for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young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people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to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share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rooms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with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adults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Lack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of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money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,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clothes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110407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44A374-7097-4B97-9AA9-8C8CBE8BA6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needs</a:t>
            </a:r>
            <a:r>
              <a:rPr lang="sv-SE" dirty="0"/>
              <a:t> </a:t>
            </a:r>
            <a:r>
              <a:rPr lang="sv-SE" dirty="0" err="1"/>
              <a:t>did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see</a:t>
            </a:r>
            <a:r>
              <a:rPr lang="sv-SE" dirty="0"/>
              <a:t>?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ED02968-C971-40D3-BF96-E51E5D84695D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909320" y="2632693"/>
            <a:ext cx="10515600" cy="36922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sv-SE" sz="2400" u="sng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Social: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Language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(the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key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to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enter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society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Thoughts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and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questions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about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religion</a:t>
            </a: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Understanding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the Swedish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mentality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and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culture</a:t>
            </a: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Loneliness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and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fear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for/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of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family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left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behind</a:t>
            </a: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>
              <a:lnSpc>
                <a:spcPct val="100000"/>
              </a:lnSpc>
            </a:pP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Need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of</a:t>
            </a:r>
            <a:r>
              <a:rPr lang="sv-SE" sz="20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v-SE" sz="20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counceling</a:t>
            </a:r>
            <a:endParaRPr lang="sv-SE" sz="20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>
              <a:lnSpc>
                <a:spcPct val="100000"/>
              </a:lnSpc>
            </a:pP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88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7610086-E6BC-4760-B370-5C5B561E4D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the </a:t>
            </a:r>
            <a:r>
              <a:rPr lang="sv-SE" dirty="0" err="1"/>
              <a:t>library</a:t>
            </a:r>
            <a:r>
              <a:rPr lang="sv-SE" dirty="0"/>
              <a:t> </a:t>
            </a:r>
            <a:r>
              <a:rPr lang="sv-SE" dirty="0" err="1"/>
              <a:t>provide</a:t>
            </a:r>
            <a:r>
              <a:rPr lang="sv-SE" dirty="0"/>
              <a:t>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E7C7438-3679-4AE5-8F76-3A487F18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8440" y="2959352"/>
            <a:ext cx="10515600" cy="3692269"/>
          </a:xfrm>
        </p:spPr>
        <p:txBody>
          <a:bodyPr/>
          <a:lstStyle/>
          <a:p>
            <a:r>
              <a:rPr lang="sv-SE" sz="2000" dirty="0" err="1"/>
              <a:t>Litterature</a:t>
            </a:r>
            <a:r>
              <a:rPr lang="sv-SE" sz="2000" dirty="0"/>
              <a:t> 	- </a:t>
            </a:r>
            <a:r>
              <a:rPr lang="sv-SE" sz="2000" dirty="0" err="1"/>
              <a:t>purchase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books</a:t>
            </a:r>
            <a:r>
              <a:rPr lang="sv-SE" sz="2000" dirty="0"/>
              <a:t> for new </a:t>
            </a:r>
            <a:r>
              <a:rPr lang="sv-SE" sz="2000" dirty="0" err="1"/>
              <a:t>beginners</a:t>
            </a:r>
            <a:r>
              <a:rPr lang="sv-SE" sz="2000" dirty="0"/>
              <a:t> in Swedish</a:t>
            </a:r>
          </a:p>
          <a:p>
            <a:r>
              <a:rPr lang="sv-SE" sz="2000" dirty="0"/>
              <a:t>		- </a:t>
            </a:r>
            <a:r>
              <a:rPr lang="sv-SE" sz="2000" dirty="0" err="1"/>
              <a:t>purchase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books</a:t>
            </a:r>
            <a:r>
              <a:rPr lang="sv-SE" sz="2000" dirty="0"/>
              <a:t> in different </a:t>
            </a:r>
            <a:r>
              <a:rPr lang="sv-SE" sz="2000" dirty="0" err="1"/>
              <a:t>languages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 err="1"/>
              <a:t>Library</a:t>
            </a:r>
            <a:r>
              <a:rPr lang="sv-SE" sz="2000" dirty="0"/>
              <a:t> as a meeting </a:t>
            </a:r>
            <a:r>
              <a:rPr lang="sv-SE" sz="2000" dirty="0" err="1"/>
              <a:t>place</a:t>
            </a:r>
            <a:r>
              <a:rPr lang="sv-SE" sz="2000" dirty="0"/>
              <a:t>!	- public </a:t>
            </a:r>
            <a:r>
              <a:rPr lang="sv-SE" sz="2000" dirty="0" err="1"/>
              <a:t>living</a:t>
            </a:r>
            <a:r>
              <a:rPr lang="sv-SE" sz="2000" dirty="0"/>
              <a:t> </a:t>
            </a:r>
            <a:r>
              <a:rPr lang="sv-SE" sz="2000" dirty="0" err="1"/>
              <a:t>room</a:t>
            </a:r>
            <a:endParaRPr lang="sv-SE" sz="2000" dirty="0"/>
          </a:p>
          <a:p>
            <a:r>
              <a:rPr lang="sv-SE" sz="2000" dirty="0"/>
              <a:t>				- </a:t>
            </a:r>
            <a:r>
              <a:rPr lang="sv-SE" sz="2000" dirty="0" err="1"/>
              <a:t>crowded</a:t>
            </a:r>
            <a:r>
              <a:rPr lang="sv-SE" sz="2000" dirty="0"/>
              <a:t> </a:t>
            </a:r>
            <a:r>
              <a:rPr lang="sv-SE" sz="2000" dirty="0" err="1"/>
              <a:t>living</a:t>
            </a:r>
            <a:endParaRPr lang="sv-SE" sz="2000" dirty="0"/>
          </a:p>
          <a:p>
            <a:r>
              <a:rPr lang="sv-SE" sz="2000" dirty="0"/>
              <a:t>				- </a:t>
            </a:r>
            <a:r>
              <a:rPr lang="sv-SE" sz="2000" dirty="0" err="1"/>
              <a:t>sozialisation</a:t>
            </a:r>
            <a:endParaRPr lang="sv-SE" sz="2000" dirty="0"/>
          </a:p>
          <a:p>
            <a:endParaRPr lang="sv-SE" dirty="0"/>
          </a:p>
          <a:p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4647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2E99B1CF-81D6-4963-8E1A-A76C97BCF7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could</a:t>
            </a:r>
            <a:r>
              <a:rPr lang="sv-SE" dirty="0"/>
              <a:t> the </a:t>
            </a:r>
            <a:r>
              <a:rPr lang="sv-SE" dirty="0" err="1"/>
              <a:t>library</a:t>
            </a:r>
            <a:r>
              <a:rPr lang="sv-SE" dirty="0"/>
              <a:t> </a:t>
            </a:r>
            <a:r>
              <a:rPr lang="sv-SE" dirty="0" err="1"/>
              <a:t>provide</a:t>
            </a:r>
            <a:r>
              <a:rPr lang="sv-SE" dirty="0"/>
              <a:t>?</a:t>
            </a:r>
          </a:p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84AF40-4FAC-4D4F-A78D-CAECC10A7C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6680" y="2847592"/>
            <a:ext cx="10515600" cy="3692269"/>
          </a:xfrm>
        </p:spPr>
        <p:txBody>
          <a:bodyPr/>
          <a:lstStyle/>
          <a:p>
            <a:r>
              <a:rPr lang="sv-SE" u="sng" dirty="0"/>
              <a:t>Special arrangements: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Easy</a:t>
            </a:r>
            <a:r>
              <a:rPr lang="sv-SE" sz="2000" dirty="0"/>
              <a:t> </a:t>
            </a:r>
            <a:r>
              <a:rPr lang="sv-SE" sz="2000" dirty="0" err="1"/>
              <a:t>reader</a:t>
            </a:r>
            <a:r>
              <a:rPr lang="sv-SE" sz="2000" dirty="0"/>
              <a:t> </a:t>
            </a:r>
            <a:r>
              <a:rPr lang="sv-SE" sz="2000" dirty="0" err="1"/>
              <a:t>bookcirkels</a:t>
            </a:r>
            <a:endParaRPr lang="sv-S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Collaborations</a:t>
            </a:r>
            <a:r>
              <a:rPr lang="sv-SE" sz="2000" dirty="0"/>
              <a:t> </a:t>
            </a:r>
            <a:r>
              <a:rPr lang="sv-SE" sz="2000" dirty="0" err="1"/>
              <a:t>with</a:t>
            </a:r>
            <a:r>
              <a:rPr lang="sv-SE" sz="2000" dirty="0"/>
              <a:t> </a:t>
            </a:r>
            <a:r>
              <a:rPr lang="sv-SE" sz="2000" dirty="0" err="1"/>
              <a:t>external</a:t>
            </a:r>
            <a:r>
              <a:rPr lang="sv-SE" sz="2000" dirty="0"/>
              <a:t> </a:t>
            </a:r>
            <a:r>
              <a:rPr lang="sv-SE" sz="2000" dirty="0" err="1"/>
              <a:t>actors</a:t>
            </a:r>
            <a:r>
              <a:rPr lang="sv-SE" sz="2000" dirty="0"/>
              <a:t> </a:t>
            </a:r>
            <a:r>
              <a:rPr lang="sv-SE" sz="2000" dirty="0" err="1"/>
              <a:t>working</a:t>
            </a:r>
            <a:r>
              <a:rPr lang="sv-SE" sz="2000" dirty="0"/>
              <a:t> </a:t>
            </a:r>
            <a:r>
              <a:rPr lang="sv-SE" sz="2000" dirty="0" err="1"/>
              <a:t>with</a:t>
            </a:r>
            <a:r>
              <a:rPr lang="sv-SE" sz="2000" dirty="0"/>
              <a:t> </a:t>
            </a:r>
            <a:r>
              <a:rPr lang="sv-SE" sz="2000" dirty="0" err="1"/>
              <a:t>young</a:t>
            </a:r>
            <a:r>
              <a:rPr lang="sv-SE" sz="2000" dirty="0"/>
              <a:t> </a:t>
            </a:r>
            <a:r>
              <a:rPr lang="sv-SE" sz="2000" dirty="0" err="1"/>
              <a:t>refugees</a:t>
            </a:r>
            <a:endParaRPr lang="sv-S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Themed</a:t>
            </a:r>
            <a:r>
              <a:rPr lang="sv-SE" sz="2000" dirty="0"/>
              <a:t> </a:t>
            </a:r>
            <a:r>
              <a:rPr lang="sv-SE" sz="2000" dirty="0" err="1"/>
              <a:t>evenings</a:t>
            </a:r>
            <a:endParaRPr lang="sv-S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Open</a:t>
            </a:r>
            <a:r>
              <a:rPr lang="sv-SE" sz="2000" dirty="0"/>
              <a:t> </a:t>
            </a:r>
            <a:r>
              <a:rPr lang="sv-SE" sz="2000" dirty="0" err="1"/>
              <a:t>stage</a:t>
            </a:r>
            <a:endParaRPr lang="sv-S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Art </a:t>
            </a:r>
            <a:r>
              <a:rPr lang="sv-SE" sz="2000" dirty="0" err="1"/>
              <a:t>exhibitions</a:t>
            </a:r>
            <a:endParaRPr lang="sv-SE" sz="2000" dirty="0"/>
          </a:p>
          <a:p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299673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330F0FE-1570-4E8D-8270-438A06453E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560" y="1538032"/>
            <a:ext cx="10515600" cy="709061"/>
          </a:xfrm>
        </p:spPr>
        <p:txBody>
          <a:bodyPr>
            <a:normAutofit/>
          </a:bodyPr>
          <a:lstStyle/>
          <a:p>
            <a:r>
              <a:rPr lang="sv-SE" dirty="0" err="1"/>
              <a:t>Ukraine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E51973-C504-4A5F-8D8E-54902B1195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June, 2022:</a:t>
            </a:r>
          </a:p>
          <a:p>
            <a:endParaRPr lang="sv-SE" dirty="0"/>
          </a:p>
          <a:p>
            <a:r>
              <a:rPr lang="sv-SE" dirty="0"/>
              <a:t>38 000 </a:t>
            </a:r>
            <a:r>
              <a:rPr lang="sv-SE" dirty="0" err="1"/>
              <a:t>refugees</a:t>
            </a:r>
            <a:r>
              <a:rPr lang="sv-SE" dirty="0"/>
              <a:t> in Sweden (80 000 </a:t>
            </a:r>
            <a:r>
              <a:rPr lang="sv-SE" dirty="0" err="1"/>
              <a:t>expected</a:t>
            </a:r>
            <a:r>
              <a:rPr lang="sv-SE" dirty="0"/>
              <a:t> in 2022)</a:t>
            </a:r>
          </a:p>
          <a:p>
            <a:r>
              <a:rPr lang="sv-SE" dirty="0"/>
              <a:t>Over 250 </a:t>
            </a:r>
            <a:r>
              <a:rPr lang="sv-SE" dirty="0" err="1"/>
              <a:t>placed</a:t>
            </a:r>
            <a:r>
              <a:rPr lang="sv-SE" dirty="0"/>
              <a:t> in Vänersborg</a:t>
            </a:r>
          </a:p>
          <a:p>
            <a:r>
              <a:rPr lang="sv-SE" dirty="0"/>
              <a:t>(200 in the Migration </a:t>
            </a:r>
            <a:r>
              <a:rPr lang="sv-SE" dirty="0" err="1"/>
              <a:t>agency’s</a:t>
            </a:r>
            <a:r>
              <a:rPr lang="sv-SE" dirty="0"/>
              <a:t> </a:t>
            </a:r>
            <a:r>
              <a:rPr lang="sv-SE" dirty="0" err="1"/>
              <a:t>facility</a:t>
            </a:r>
            <a:r>
              <a:rPr lang="sv-SE" dirty="0"/>
              <a:t> </a:t>
            </a:r>
            <a:r>
              <a:rPr lang="sv-SE" dirty="0" err="1"/>
              <a:t>accomodation</a:t>
            </a:r>
            <a:r>
              <a:rPr lang="sv-SE" dirty="0"/>
              <a:t>, 50 in private </a:t>
            </a:r>
            <a:r>
              <a:rPr lang="sv-SE" dirty="0" err="1"/>
              <a:t>housing</a:t>
            </a:r>
            <a:r>
              <a:rPr lang="sv-SE" dirty="0"/>
              <a:t>)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067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268F34EE-6D0B-43EF-A09E-095B643F27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/>
              <a:t>Library</a:t>
            </a:r>
            <a:r>
              <a:rPr lang="sv-SE" dirty="0"/>
              <a:t> service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E2571B-8F38-4393-825A-1C5F0DB5FA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9080" y="2908552"/>
            <a:ext cx="10515600" cy="3692269"/>
          </a:xfrm>
        </p:spPr>
        <p:txBody>
          <a:bodyPr/>
          <a:lstStyle/>
          <a:p>
            <a:r>
              <a:rPr lang="sv-SE" dirty="0"/>
              <a:t>Books in </a:t>
            </a:r>
            <a:r>
              <a:rPr lang="sv-SE" dirty="0" err="1"/>
              <a:t>Ukrainian</a:t>
            </a:r>
            <a:r>
              <a:rPr lang="sv-SE" dirty="0"/>
              <a:t> and </a:t>
            </a:r>
            <a:r>
              <a:rPr lang="sv-SE" dirty="0" err="1"/>
              <a:t>Russian</a:t>
            </a:r>
            <a:endParaRPr lang="sv-SE" dirty="0"/>
          </a:p>
          <a:p>
            <a:r>
              <a:rPr lang="sv-SE" dirty="0"/>
              <a:t>In </a:t>
            </a:r>
            <a:r>
              <a:rPr lang="sv-SE" dirty="0" err="1"/>
              <a:t>march</a:t>
            </a:r>
            <a:r>
              <a:rPr lang="sv-SE" dirty="0"/>
              <a:t> – sold </a:t>
            </a:r>
            <a:r>
              <a:rPr lang="sv-SE" dirty="0" err="1"/>
              <a:t>out</a:t>
            </a:r>
            <a:r>
              <a:rPr lang="sv-SE" dirty="0"/>
              <a:t> in all </a:t>
            </a:r>
            <a:r>
              <a:rPr lang="sv-SE" dirty="0" err="1"/>
              <a:t>of</a:t>
            </a:r>
            <a:r>
              <a:rPr lang="sv-SE" dirty="0"/>
              <a:t> Sweden</a:t>
            </a:r>
          </a:p>
          <a:p>
            <a:r>
              <a:rPr lang="sv-SE" dirty="0"/>
              <a:t>Massive </a:t>
            </a:r>
            <a:r>
              <a:rPr lang="sv-SE" dirty="0" err="1"/>
              <a:t>need</a:t>
            </a:r>
            <a:r>
              <a:rPr lang="sv-SE" dirty="0"/>
              <a:t> for </a:t>
            </a:r>
            <a:r>
              <a:rPr lang="sv-SE" dirty="0" err="1"/>
              <a:t>printing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books</a:t>
            </a:r>
            <a:endParaRPr lang="sv-SE" dirty="0"/>
          </a:p>
          <a:p>
            <a:r>
              <a:rPr lang="sv-SE" dirty="0" err="1"/>
              <a:t>Available</a:t>
            </a:r>
            <a:r>
              <a:rPr lang="sv-SE" dirty="0"/>
              <a:t> in April at </a:t>
            </a:r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library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96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 8" descr="Vänersborgs kommuns vision - Attraktiv och hållbar i alla delar, hela livet">
            <a:extLst>
              <a:ext uri="{FF2B5EF4-FFF2-40B4-BE49-F238E27FC236}">
                <a16:creationId xmlns:a16="http://schemas.microsoft.com/office/drawing/2014/main" id="{A485A75C-67C3-43F5-8C85-ACD8C9EA0847}"/>
              </a:ext>
            </a:extLst>
          </p:cNvPr>
          <p:cNvGrpSpPr/>
          <p:nvPr/>
        </p:nvGrpSpPr>
        <p:grpSpPr>
          <a:xfrm>
            <a:off x="0" y="6380667"/>
            <a:ext cx="12192000" cy="477333"/>
            <a:chOff x="0" y="6380667"/>
            <a:chExt cx="12192000" cy="477333"/>
          </a:xfrm>
        </p:grpSpPr>
        <p:sp>
          <p:nvSpPr>
            <p:cNvPr id="10" name="Rektangel 9" descr="Box för att ange underrubrik">
              <a:extLst>
                <a:ext uri="{FF2B5EF4-FFF2-40B4-BE49-F238E27FC236}">
                  <a16:creationId xmlns:a16="http://schemas.microsoft.com/office/drawing/2014/main" id="{E1747705-7E49-4256-9B32-4737CB689824}"/>
                </a:ext>
              </a:extLst>
            </p:cNvPr>
            <p:cNvSpPr/>
            <p:nvPr/>
          </p:nvSpPr>
          <p:spPr>
            <a:xfrm>
              <a:off x="0" y="6408375"/>
              <a:ext cx="12192000" cy="449625"/>
            </a:xfrm>
            <a:prstGeom prst="rect">
              <a:avLst/>
            </a:prstGeom>
            <a:gradFill flip="none" rotWithShape="1">
              <a:gsLst>
                <a:gs pos="0">
                  <a:srgbClr val="005C9A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F6C681BF-F629-47BA-BB65-5BB6D6D1D6F9}"/>
                </a:ext>
              </a:extLst>
            </p:cNvPr>
            <p:cNvSpPr txBox="1"/>
            <p:nvPr/>
          </p:nvSpPr>
          <p:spPr>
            <a:xfrm>
              <a:off x="2600608" y="6380667"/>
              <a:ext cx="6990784" cy="406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sv-SE" sz="1600" b="0" dirty="0">
                  <a:solidFill>
                    <a:schemeClr val="bg1"/>
                  </a:solidFill>
                  <a:effectLst/>
                  <a:latin typeface="Archivo" pitchFamily="2" charset="0"/>
                  <a:cs typeface="Archivo" pitchFamily="2" charset="0"/>
                </a:rPr>
                <a:t>Vänersborgs kommun - attraktiv och hållbar i alla delar, hela livet</a:t>
              </a:r>
              <a:endParaRPr lang="sv-SE" sz="1600" dirty="0">
                <a:solidFill>
                  <a:schemeClr val="bg1"/>
                </a:solidFill>
                <a:latin typeface="Archivo" pitchFamily="2" charset="0"/>
                <a:cs typeface="Archivo" pitchFamily="2" charset="0"/>
              </a:endParaRPr>
            </a:p>
          </p:txBody>
        </p:sp>
      </p:grp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0D6042EF-CE69-47E2-A6E3-173D2232CC67}"/>
              </a:ext>
            </a:extLst>
          </p:cNvPr>
          <p:cNvSpPr txBox="1">
            <a:spLocks/>
          </p:cNvSpPr>
          <p:nvPr/>
        </p:nvSpPr>
        <p:spPr>
          <a:xfrm>
            <a:off x="759517" y="1527081"/>
            <a:ext cx="4574483" cy="7943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Ukranian</a:t>
            </a:r>
            <a:r>
              <a:rPr lang="sv-SE" dirty="0"/>
              <a:t> </a:t>
            </a:r>
            <a:r>
              <a:rPr lang="sv-SE" dirty="0" err="1"/>
              <a:t>bookshelf</a:t>
            </a:r>
            <a:r>
              <a:rPr lang="sv-SE" dirty="0"/>
              <a:t> so far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B79B8AE-90BE-428B-9D91-0A7F443DD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4" y="2387882"/>
            <a:ext cx="4748712" cy="356153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B831EEFA-2327-4E8E-938C-D07DB7D99DF5}"/>
              </a:ext>
            </a:extLst>
          </p:cNvPr>
          <p:cNvPicPr/>
          <p:nvPr/>
        </p:nvPicPr>
        <p:blipFill rotWithShape="1">
          <a:blip r:embed="rId3"/>
          <a:srcRect r="40679" b="40008"/>
          <a:stretch/>
        </p:blipFill>
        <p:spPr bwMode="auto">
          <a:xfrm>
            <a:off x="5722620" y="2387882"/>
            <a:ext cx="5528854" cy="35615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E36AE712-4429-4804-8635-72B8362D71D8}"/>
              </a:ext>
            </a:extLst>
          </p:cNvPr>
          <p:cNvSpPr/>
          <p:nvPr/>
        </p:nvSpPr>
        <p:spPr>
          <a:xfrm>
            <a:off x="7419703" y="3892731"/>
            <a:ext cx="383177" cy="2367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ruta 3">
                <a:extLst>
                  <a:ext uri="{FF2B5EF4-FFF2-40B4-BE49-F238E27FC236}">
                    <a16:creationId xmlns:a16="http://schemas.microsoft.com/office/drawing/2014/main" id="{A257FC7A-FB5D-421B-85D6-94FD3EF9C93B}"/>
                  </a:ext>
                </a:extLst>
              </p:cNvPr>
              <p:cNvSpPr txBox="1"/>
              <p:nvPr/>
            </p:nvSpPr>
            <p:spPr>
              <a:xfrm>
                <a:off x="5638800" y="2978331"/>
                <a:ext cx="2468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4" name="textruta 3">
                <a:extLst>
                  <a:ext uri="{FF2B5EF4-FFF2-40B4-BE49-F238E27FC236}">
                    <a16:creationId xmlns:a16="http://schemas.microsoft.com/office/drawing/2014/main" id="{A257FC7A-FB5D-421B-85D6-94FD3EF9C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978331"/>
                <a:ext cx="246862" cy="276999"/>
              </a:xfrm>
              <a:prstGeom prst="rect">
                <a:avLst/>
              </a:prstGeom>
              <a:blipFill>
                <a:blip r:embed="rId4"/>
                <a:stretch>
                  <a:fillRect l="-12500" r="-125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il: vänster 4">
            <a:extLst>
              <a:ext uri="{FF2B5EF4-FFF2-40B4-BE49-F238E27FC236}">
                <a16:creationId xmlns:a16="http://schemas.microsoft.com/office/drawing/2014/main" id="{78177F94-D55D-4124-8220-594001A5C502}"/>
              </a:ext>
            </a:extLst>
          </p:cNvPr>
          <p:cNvSpPr/>
          <p:nvPr/>
        </p:nvSpPr>
        <p:spPr>
          <a:xfrm rot="21057803">
            <a:off x="7872549" y="3892731"/>
            <a:ext cx="304800" cy="1183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2133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AA2DBC88-AB6D-425F-8E1E-1C6CD5C513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/>
              <a:t>What</a:t>
            </a:r>
            <a:r>
              <a:rPr lang="sv-SE" dirty="0"/>
              <a:t> has </a:t>
            </a:r>
            <a:r>
              <a:rPr lang="sv-SE" dirty="0" err="1"/>
              <a:t>been</a:t>
            </a:r>
            <a:r>
              <a:rPr lang="sv-SE" dirty="0"/>
              <a:t> </a:t>
            </a:r>
            <a:r>
              <a:rPr lang="sv-SE" dirty="0" err="1"/>
              <a:t>asked</a:t>
            </a:r>
            <a:r>
              <a:rPr lang="sv-SE" dirty="0"/>
              <a:t> for?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9B15DB-DF05-48DC-88D8-75652F00F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7480" y="2989832"/>
            <a:ext cx="10515600" cy="36922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Litterature</a:t>
            </a:r>
            <a:r>
              <a:rPr lang="sv-SE" dirty="0"/>
              <a:t>:	</a:t>
            </a:r>
            <a:r>
              <a:rPr lang="sv-SE" dirty="0" err="1"/>
              <a:t>Easy</a:t>
            </a:r>
            <a:r>
              <a:rPr lang="sv-SE" dirty="0"/>
              <a:t> </a:t>
            </a:r>
            <a:r>
              <a:rPr lang="sv-SE" dirty="0" err="1"/>
              <a:t>reading</a:t>
            </a:r>
            <a:r>
              <a:rPr lang="sv-SE" dirty="0"/>
              <a:t> and </a:t>
            </a:r>
            <a:r>
              <a:rPr lang="sv-SE" dirty="0" err="1"/>
              <a:t>children’s</a:t>
            </a:r>
            <a:r>
              <a:rPr lang="sv-SE" dirty="0"/>
              <a:t> </a:t>
            </a:r>
            <a:r>
              <a:rPr lang="sv-SE" dirty="0" err="1"/>
              <a:t>books</a:t>
            </a:r>
            <a:r>
              <a:rPr lang="sv-SE" dirty="0"/>
              <a:t> in Swedish</a:t>
            </a:r>
          </a:p>
          <a:p>
            <a:r>
              <a:rPr lang="sv-SE" dirty="0"/>
              <a:t>			</a:t>
            </a:r>
            <a:r>
              <a:rPr lang="sv-SE" dirty="0" err="1"/>
              <a:t>Ukrainian</a:t>
            </a:r>
            <a:r>
              <a:rPr lang="sv-SE" dirty="0"/>
              <a:t> </a:t>
            </a:r>
            <a:r>
              <a:rPr lang="sv-SE" dirty="0" err="1"/>
              <a:t>litterature</a:t>
            </a:r>
            <a:endParaRPr lang="sv-SE" dirty="0"/>
          </a:p>
          <a:p>
            <a:r>
              <a:rPr lang="sv-SE" dirty="0"/>
              <a:t>			</a:t>
            </a:r>
            <a:r>
              <a:rPr lang="sv-SE" dirty="0" err="1"/>
              <a:t>Russian</a:t>
            </a:r>
            <a:r>
              <a:rPr lang="sv-SE" dirty="0"/>
              <a:t> </a:t>
            </a:r>
            <a:r>
              <a:rPr lang="sv-SE" dirty="0" err="1"/>
              <a:t>litterature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Access to </a:t>
            </a:r>
            <a:r>
              <a:rPr lang="sv-SE" dirty="0" err="1"/>
              <a:t>computers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Prints</a:t>
            </a:r>
            <a:r>
              <a:rPr lang="sv-SE" dirty="0"/>
              <a:t>/scanning</a:t>
            </a:r>
          </a:p>
        </p:txBody>
      </p:sp>
    </p:spTree>
    <p:extLst>
      <p:ext uri="{BB962C8B-B14F-4D97-AF65-F5344CB8AC3E}">
        <p14:creationId xmlns:p14="http://schemas.microsoft.com/office/powerpoint/2010/main" val="250435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C256C428-D0CB-4DFC-8D1A-BDF605B519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/>
              <a:t>Vänersborgs </a:t>
            </a:r>
            <a:r>
              <a:rPr lang="sv-SE" dirty="0" err="1"/>
              <a:t>library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48A090-34C3-4822-9372-5B795DE38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2840" y="2715512"/>
            <a:ext cx="10515600" cy="3692269"/>
          </a:xfrm>
        </p:spPr>
        <p:txBody>
          <a:bodyPr/>
          <a:lstStyle/>
          <a:p>
            <a:r>
              <a:rPr lang="sv-SE" dirty="0"/>
              <a:t>Still </a:t>
            </a:r>
            <a:r>
              <a:rPr lang="sv-SE" dirty="0" err="1"/>
              <a:t>closed</a:t>
            </a:r>
            <a:r>
              <a:rPr lang="sv-SE" dirty="0"/>
              <a:t> for renovation</a:t>
            </a:r>
          </a:p>
          <a:p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open</a:t>
            </a:r>
            <a:r>
              <a:rPr lang="sv-SE" dirty="0"/>
              <a:t> – </a:t>
            </a:r>
            <a:r>
              <a:rPr lang="sv-SE" dirty="0" err="1"/>
              <a:t>easier</a:t>
            </a:r>
            <a:r>
              <a:rPr lang="sv-SE" dirty="0"/>
              <a:t> access to </a:t>
            </a:r>
            <a:r>
              <a:rPr lang="sv-SE" dirty="0" err="1"/>
              <a:t>everything</a:t>
            </a:r>
            <a:r>
              <a:rPr lang="sv-SE" dirty="0"/>
              <a:t>, </a:t>
            </a:r>
            <a:r>
              <a:rPr lang="sv-SE" dirty="0" err="1"/>
              <a:t>closer</a:t>
            </a:r>
            <a:r>
              <a:rPr lang="sv-SE" dirty="0"/>
              <a:t> for </a:t>
            </a:r>
            <a:r>
              <a:rPr lang="sv-SE" dirty="0" err="1"/>
              <a:t>our</a:t>
            </a:r>
            <a:r>
              <a:rPr lang="sv-SE" dirty="0"/>
              <a:t> patrons etc.</a:t>
            </a:r>
          </a:p>
          <a:p>
            <a:endParaRPr lang="sv-SE" dirty="0"/>
          </a:p>
          <a:p>
            <a:r>
              <a:rPr lang="sv-SE" dirty="0" err="1"/>
              <a:t>Possible</a:t>
            </a:r>
            <a:r>
              <a:rPr lang="sv-SE" dirty="0"/>
              <a:t> events:</a:t>
            </a:r>
          </a:p>
          <a:p>
            <a:r>
              <a:rPr lang="sv-SE" dirty="0"/>
              <a:t>Community information at the </a:t>
            </a:r>
            <a:r>
              <a:rPr lang="sv-SE" dirty="0" err="1"/>
              <a:t>library</a:t>
            </a:r>
            <a:endParaRPr lang="sv-SE" dirty="0"/>
          </a:p>
          <a:p>
            <a:r>
              <a:rPr lang="sv-SE" dirty="0"/>
              <a:t>Book </a:t>
            </a:r>
            <a:r>
              <a:rPr lang="sv-SE" dirty="0" err="1"/>
              <a:t>circle</a:t>
            </a:r>
            <a:endParaRPr lang="sv-SE" dirty="0"/>
          </a:p>
          <a:p>
            <a:r>
              <a:rPr lang="sv-SE" dirty="0" err="1"/>
              <a:t>Language</a:t>
            </a:r>
            <a:r>
              <a:rPr lang="sv-SE" dirty="0"/>
              <a:t> café</a:t>
            </a:r>
          </a:p>
        </p:txBody>
      </p:sp>
    </p:spTree>
    <p:extLst>
      <p:ext uri="{BB962C8B-B14F-4D97-AF65-F5344CB8AC3E}">
        <p14:creationId xmlns:p14="http://schemas.microsoft.com/office/powerpoint/2010/main" val="2531989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933EB04-FB6B-4DF8-A9D9-23AEABF4AC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>
                <a:solidFill>
                  <a:schemeClr val="accent1"/>
                </a:solidFill>
              </a:rPr>
              <a:t>Presentators</a:t>
            </a:r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516B371C-4E44-495F-A6CA-B3BA26025487}"/>
              </a:ext>
            </a:extLst>
          </p:cNvPr>
          <p:cNvSpPr txBox="1">
            <a:spLocks/>
          </p:cNvSpPr>
          <p:nvPr/>
        </p:nvSpPr>
        <p:spPr>
          <a:xfrm>
            <a:off x="838200" y="3063890"/>
            <a:ext cx="11104418" cy="2205828"/>
          </a:xfrm>
        </p:spPr>
        <p:txBody>
          <a:bodyPr numCol="2" spcCol="108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sv-SE" sz="2000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Anders Olsson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Librarian</a:t>
            </a: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Culture and </a:t>
            </a: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leisure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administration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Phone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: +46521 72 14 44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E-mail: 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  <a:hlinkClick r:id="rId2"/>
              </a:rPr>
              <a:t>anders.olsson@vanersborg.se</a:t>
            </a: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sv-SE" sz="2000" dirty="0">
              <a:latin typeface="Source Serif Pro SemiBold" panose="02040703050405020204" pitchFamily="18" charset="0"/>
              <a:ea typeface="Source Serif Pro SemiBold" panose="020407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sz="2000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Helena Qvist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Librarian</a:t>
            </a: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Culture and </a:t>
            </a: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leisure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administration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 err="1">
                <a:latin typeface="Source Serif Pro" panose="02040603050405020204" pitchFamily="18" charset="0"/>
                <a:ea typeface="Source Serif Pro" panose="02040603050405020204" pitchFamily="18" charset="0"/>
              </a:rPr>
              <a:t>Phone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: +46521-72 14 40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E-mail: </a:t>
            </a:r>
            <a:r>
              <a:rPr lang="sv-SE" sz="1800" dirty="0">
                <a:latin typeface="Source Serif Pro" panose="02040603050405020204" pitchFamily="18" charset="0"/>
                <a:ea typeface="Source Serif Pro" panose="02040603050405020204" pitchFamily="18" charset="0"/>
                <a:hlinkClick r:id="rId3"/>
              </a:rPr>
              <a:t>helena.qvist@vanersborg.se</a:t>
            </a: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sv-SE" sz="1800" dirty="0">
              <a:latin typeface="Source Serif Pro" panose="02040603050405020204" pitchFamily="18" charset="0"/>
              <a:ea typeface="Source Serif Pro" panose="02040603050405020204" pitchFamily="18" charset="0"/>
            </a:endParaRPr>
          </a:p>
        </p:txBody>
      </p:sp>
      <p:grpSp>
        <p:nvGrpSpPr>
          <p:cNvPr id="17" name="Grupp 16" descr="Vänersborgs kommuns vision - Attraktiv och hållbar i alla delar, hela livet">
            <a:extLst>
              <a:ext uri="{FF2B5EF4-FFF2-40B4-BE49-F238E27FC236}">
                <a16:creationId xmlns:a16="http://schemas.microsoft.com/office/drawing/2014/main" id="{07BF7CB5-D152-482D-A7CD-524071968AE4}"/>
              </a:ext>
            </a:extLst>
          </p:cNvPr>
          <p:cNvGrpSpPr/>
          <p:nvPr/>
        </p:nvGrpSpPr>
        <p:grpSpPr>
          <a:xfrm>
            <a:off x="0" y="6380667"/>
            <a:ext cx="12192000" cy="477333"/>
            <a:chOff x="0" y="6380667"/>
            <a:chExt cx="12192000" cy="477333"/>
          </a:xfrm>
        </p:grpSpPr>
        <p:sp>
          <p:nvSpPr>
            <p:cNvPr id="18" name="Rektangel 17" descr="Box för att ange underrubrik">
              <a:extLst>
                <a:ext uri="{FF2B5EF4-FFF2-40B4-BE49-F238E27FC236}">
                  <a16:creationId xmlns:a16="http://schemas.microsoft.com/office/drawing/2014/main" id="{CBC8E863-7885-436B-AFA5-273907D1B39A}"/>
                </a:ext>
              </a:extLst>
            </p:cNvPr>
            <p:cNvSpPr/>
            <p:nvPr/>
          </p:nvSpPr>
          <p:spPr>
            <a:xfrm>
              <a:off x="0" y="6408375"/>
              <a:ext cx="12192000" cy="449625"/>
            </a:xfrm>
            <a:prstGeom prst="rect">
              <a:avLst/>
            </a:prstGeom>
            <a:gradFill flip="none" rotWithShape="1">
              <a:gsLst>
                <a:gs pos="0">
                  <a:srgbClr val="005C9A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1D7A7B9F-8C62-4716-8977-25FA839EA7C2}"/>
                </a:ext>
              </a:extLst>
            </p:cNvPr>
            <p:cNvSpPr txBox="1"/>
            <p:nvPr/>
          </p:nvSpPr>
          <p:spPr>
            <a:xfrm>
              <a:off x="2600608" y="6380667"/>
              <a:ext cx="6990784" cy="40611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sv-SE" sz="1600" b="0" dirty="0">
                  <a:solidFill>
                    <a:schemeClr val="bg1"/>
                  </a:solidFill>
                  <a:effectLst/>
                  <a:latin typeface="Archivo" pitchFamily="2" charset="0"/>
                  <a:cs typeface="Archivo" pitchFamily="2" charset="0"/>
                </a:rPr>
                <a:t>Vänersborgs kommun - attraktiv och hållbar i alla delar, hela livet</a:t>
              </a:r>
              <a:endParaRPr lang="sv-SE" sz="1600" dirty="0">
                <a:solidFill>
                  <a:schemeClr val="bg1"/>
                </a:solidFill>
                <a:latin typeface="Archivo" pitchFamily="2" charset="0"/>
                <a:cs typeface="Archiv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454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F1B52CE7D0074289A9B489316218EB" ma:contentTypeVersion="16" ma:contentTypeDescription="Create a new document." ma:contentTypeScope="" ma:versionID="fde801a833ab860156b9325555d473ff">
  <xsd:schema xmlns:xsd="http://www.w3.org/2001/XMLSchema" xmlns:xs="http://www.w3.org/2001/XMLSchema" xmlns:p="http://schemas.microsoft.com/office/2006/metadata/properties" xmlns:ns2="af09f377-66dd-40c4-bc3c-b19f2c2fa514" xmlns:ns3="a329862f-9854-4d76-9763-6cd5d4fbbd50" targetNamespace="http://schemas.microsoft.com/office/2006/metadata/properties" ma:root="true" ma:fieldsID="a757e11fefc0e1ecd8305cf029359143" ns2:_="" ns3:_="">
    <xsd:import namespace="af09f377-66dd-40c4-bc3c-b19f2c2fa514"/>
    <xsd:import namespace="a329862f-9854-4d76-9763-6cd5d4fbbd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09f377-66dd-40c4-bc3c-b19f2c2fa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354e0fc-0c0e-4baf-aa99-fb28232f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9862f-9854-4d76-9763-6cd5d4fbbd5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a0001cb-9c42-438d-8c9a-c61039abbdec}" ma:internalName="TaxCatchAll" ma:showField="CatchAllData" ma:web="a329862f-9854-4d76-9763-6cd5d4fbbd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418063-2EFC-45FE-BA51-C5912942591A}"/>
</file>

<file path=customXml/itemProps2.xml><?xml version="1.0" encoding="utf-8"?>
<ds:datastoreItem xmlns:ds="http://schemas.openxmlformats.org/officeDocument/2006/customXml" ds:itemID="{CF96B128-4BCE-4952-97ED-940B00E59643}"/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450</Words>
  <Application>Microsoft Office PowerPoint</Application>
  <PresentationFormat>Bredbild</PresentationFormat>
  <Paragraphs>86</Paragraphs>
  <Slides>12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22" baseType="lpstr">
      <vt:lpstr>Archivo</vt:lpstr>
      <vt:lpstr>Archivo Medium</vt:lpstr>
      <vt:lpstr>Arial</vt:lpstr>
      <vt:lpstr>Calibri</vt:lpstr>
      <vt:lpstr>Calibri Light</vt:lpstr>
      <vt:lpstr>Cambria Math</vt:lpstr>
      <vt:lpstr>Source Serif Pro</vt:lpstr>
      <vt:lpstr>Source Serif Pro SemiBold</vt:lpstr>
      <vt:lpstr>Wingdings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Helena Qvist</dc:creator>
  <cp:lastModifiedBy>Helena Qvist</cp:lastModifiedBy>
  <cp:revision>43</cp:revision>
  <dcterms:created xsi:type="dcterms:W3CDTF">2022-08-05T12:33:53Z</dcterms:created>
  <dcterms:modified xsi:type="dcterms:W3CDTF">2022-08-26T10:12:04Z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34c7b65-05d9-46ea-a45a-91cef6a24c0c_Enabled">
    <vt:lpwstr>true</vt:lpwstr>
  </property>
  <property fmtid="{D5CDD505-2E9C-101B-9397-08002B2CF9AE}" pid="3" name="MSIP_Label_834c7b65-05d9-46ea-a45a-91cef6a24c0c_SetDate">
    <vt:lpwstr>2022-08-05T12:33:53Z</vt:lpwstr>
  </property>
  <property fmtid="{D5CDD505-2E9C-101B-9397-08002B2CF9AE}" pid="4" name="MSIP_Label_834c7b65-05d9-46ea-a45a-91cef6a24c0c_Method">
    <vt:lpwstr>Standard</vt:lpwstr>
  </property>
  <property fmtid="{D5CDD505-2E9C-101B-9397-08002B2CF9AE}" pid="5" name="MSIP_Label_834c7b65-05d9-46ea-a45a-91cef6a24c0c_Name">
    <vt:lpwstr>834c7b65-05d9-46ea-a45a-91cef6a24c0c</vt:lpwstr>
  </property>
  <property fmtid="{D5CDD505-2E9C-101B-9397-08002B2CF9AE}" pid="6" name="MSIP_Label_834c7b65-05d9-46ea-a45a-91cef6a24c0c_SiteId">
    <vt:lpwstr>19d43396-9676-4e1b-8f4b-d732e4b1428a</vt:lpwstr>
  </property>
  <property fmtid="{D5CDD505-2E9C-101B-9397-08002B2CF9AE}" pid="7" name="MSIP_Label_834c7b65-05d9-46ea-a45a-91cef6a24c0c_ActionId">
    <vt:lpwstr>f3474929-c0df-4ce9-81e2-a44c4a9aa752</vt:lpwstr>
  </property>
  <property fmtid="{D5CDD505-2E9C-101B-9397-08002B2CF9AE}" pid="8" name="MSIP_Label_834c7b65-05d9-46ea-a45a-91cef6a24c0c_ContentBits">
    <vt:lpwstr>0</vt:lpwstr>
  </property>
</Properties>
</file>